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71" r:id="rId5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947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471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323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462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9200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813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878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591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98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59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152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9755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DC8C4-B347-4ACB-9286-42E9C536E7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>
                <a:solidFill>
                  <a:schemeClr val="bg2">
                    <a:lumMod val="50000"/>
                  </a:schemeClr>
                </a:solidFill>
              </a:rPr>
              <a:t>Pendidikan literasi </a:t>
            </a:r>
            <a:br>
              <a:rPr lang="en-AU" b="1">
                <a:solidFill>
                  <a:schemeClr val="bg2">
                    <a:lumMod val="50000"/>
                  </a:schemeClr>
                </a:solidFill>
              </a:rPr>
            </a:br>
            <a:r>
              <a:rPr lang="en-AU" b="1"/>
              <a:t>untuk </a:t>
            </a:r>
            <a:r>
              <a:rPr lang="en-AU" b="1">
                <a:solidFill>
                  <a:srgbClr val="FF0000"/>
                </a:solidFill>
              </a:rPr>
              <a:t>a</a:t>
            </a:r>
            <a:r>
              <a:rPr lang="en-AU" b="1">
                <a:solidFill>
                  <a:srgbClr val="FFC000"/>
                </a:solidFill>
              </a:rPr>
              <a:t>n</a:t>
            </a:r>
            <a:r>
              <a:rPr lang="en-AU" b="1">
                <a:solidFill>
                  <a:schemeClr val="bg1"/>
                </a:solidFill>
              </a:rPr>
              <a:t>a</a:t>
            </a:r>
            <a:r>
              <a:rPr lang="en-AU" b="1">
                <a:solidFill>
                  <a:srgbClr val="00B0F0"/>
                </a:solidFill>
              </a:rPr>
              <a:t>k</a:t>
            </a:r>
            <a:r>
              <a:rPr lang="en-AU" b="1"/>
              <a:t> </a:t>
            </a:r>
            <a:r>
              <a:rPr lang="en-AU" b="1">
                <a:solidFill>
                  <a:srgbClr val="7030A0"/>
                </a:solidFill>
              </a:rPr>
              <a:t>u</a:t>
            </a:r>
            <a:r>
              <a:rPr lang="en-AU" b="1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en-AU" b="1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AU" b="1">
                <a:solidFill>
                  <a:srgbClr val="92D050"/>
                </a:solidFill>
              </a:rPr>
              <a:t>a</a:t>
            </a:r>
            <a:r>
              <a:rPr lang="en-AU" b="1"/>
              <a:t> </a:t>
            </a:r>
            <a:r>
              <a:rPr lang="en-AU" b="1">
                <a:solidFill>
                  <a:schemeClr val="accent4"/>
                </a:solidFill>
              </a:rPr>
              <a:t>d</a:t>
            </a:r>
            <a:r>
              <a:rPr lang="en-AU" b="1">
                <a:solidFill>
                  <a:srgbClr val="002060"/>
                </a:solidFill>
              </a:rPr>
              <a:t>i</a:t>
            </a:r>
            <a:r>
              <a:rPr lang="en-AU" b="1">
                <a:solidFill>
                  <a:schemeClr val="accent4">
                    <a:lumMod val="60000"/>
                    <a:lumOff val="40000"/>
                  </a:schemeClr>
                </a:solidFill>
              </a:rPr>
              <a:t>n</a:t>
            </a:r>
            <a:r>
              <a:rPr lang="en-AU" b="1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F4F535-8A1C-4136-92E2-7011347358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b="1">
                <a:solidFill>
                  <a:schemeClr val="bg1"/>
                </a:solidFill>
              </a:rPr>
              <a:t>Oleh : Bambang Purwanto, S.Kom (Ayah Salwa)</a:t>
            </a:r>
          </a:p>
        </p:txBody>
      </p:sp>
      <p:pic>
        <p:nvPicPr>
          <p:cNvPr id="1028" name="Picture 4" descr="Hasil gambar untuk disdik kota bandung">
            <a:extLst>
              <a:ext uri="{FF2B5EF4-FFF2-40B4-BE49-F238E27FC236}">
                <a16:creationId xmlns:a16="http://schemas.microsoft.com/office/drawing/2014/main" id="{C8B66DC2-4F6B-4B63-A926-2CECED8CA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220" y="407234"/>
            <a:ext cx="1287977" cy="128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sil gambar untuk disdik kota bandung">
            <a:extLst>
              <a:ext uri="{FF2B5EF4-FFF2-40B4-BE49-F238E27FC236}">
                <a16:creationId xmlns:a16="http://schemas.microsoft.com/office/drawing/2014/main" id="{75DD6286-D595-4796-8CDF-1036B2C58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310978"/>
            <a:ext cx="1494634" cy="149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ebakwangimembaca.files.wordpress.com/2017/08/tbmas_170414_dongengas2.jpg?w=700&amp;h=">
            <a:extLst>
              <a:ext uri="{FF2B5EF4-FFF2-40B4-BE49-F238E27FC236}">
                <a16:creationId xmlns:a16="http://schemas.microsoft.com/office/drawing/2014/main" id="{285D646C-CD25-47E9-9BE9-3740BA20D4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430865" y="4631285"/>
            <a:ext cx="4740943" cy="17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sil gambar untuk GERNAS BAKU">
            <a:extLst>
              <a:ext uri="{FF2B5EF4-FFF2-40B4-BE49-F238E27FC236}">
                <a16:creationId xmlns:a16="http://schemas.microsoft.com/office/drawing/2014/main" id="{1ADAF915-4145-4611-A82D-0AD29759F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4650876"/>
            <a:ext cx="2557915" cy="195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asil gambar untuk GERAKAN LITERASI SEKOLAH PNG">
            <a:extLst>
              <a:ext uri="{FF2B5EF4-FFF2-40B4-BE49-F238E27FC236}">
                <a16:creationId xmlns:a16="http://schemas.microsoft.com/office/drawing/2014/main" id="{69A1995B-C087-4DBF-B3D8-C69B4D867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r="11697" b="26137"/>
          <a:stretch/>
        </p:blipFill>
        <p:spPr bwMode="auto">
          <a:xfrm>
            <a:off x="8679000" y="5063197"/>
            <a:ext cx="1414400" cy="136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A9C57C-E529-4196-B93C-A187EBA44455}"/>
              </a:ext>
            </a:extLst>
          </p:cNvPr>
          <p:cNvSpPr txBox="1"/>
          <p:nvPr/>
        </p:nvSpPr>
        <p:spPr>
          <a:xfrm>
            <a:off x="1884948" y="417687"/>
            <a:ext cx="81028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"Workshop Pendidikan </a:t>
            </a:r>
            <a:r>
              <a:rPr lang="en-AU" sz="2000" b="1" dirty="0" err="1"/>
              <a:t>Literasi</a:t>
            </a:r>
            <a:r>
              <a:rPr lang="en-AU" sz="2000" b="1" dirty="0"/>
              <a:t> </a:t>
            </a:r>
            <a:r>
              <a:rPr lang="en-AU" sz="2000" b="1" dirty="0" err="1"/>
              <a:t>bagi</a:t>
            </a:r>
            <a:r>
              <a:rPr lang="en-AU" sz="2000" b="1" dirty="0"/>
              <a:t> </a:t>
            </a:r>
            <a:r>
              <a:rPr lang="en-AU" sz="2000" b="1" dirty="0" err="1"/>
              <a:t>Kepala</a:t>
            </a:r>
            <a:r>
              <a:rPr lang="en-AU" sz="2000" b="1" dirty="0"/>
              <a:t> </a:t>
            </a:r>
            <a:r>
              <a:rPr lang="en-AU" sz="2000" b="1" dirty="0" err="1"/>
              <a:t>Sekolah</a:t>
            </a:r>
            <a:r>
              <a:rPr lang="en-AU" sz="2000" b="1" dirty="0"/>
              <a:t> / </a:t>
            </a:r>
            <a:r>
              <a:rPr lang="en-AU" sz="2000" b="1" dirty="0" err="1"/>
              <a:t>Pengelola</a:t>
            </a:r>
            <a:r>
              <a:rPr lang="en-AU" sz="2000" b="1" dirty="0"/>
              <a:t> PAUD di </a:t>
            </a:r>
            <a:r>
              <a:rPr lang="en-AU" sz="2000" b="1" dirty="0" err="1"/>
              <a:t>Lingkungan</a:t>
            </a:r>
            <a:r>
              <a:rPr lang="en-AU" sz="2000" b="1" dirty="0"/>
              <a:t> </a:t>
            </a:r>
            <a:r>
              <a:rPr lang="en-AU" sz="2000" b="1" dirty="0" err="1"/>
              <a:t>Dinas</a:t>
            </a:r>
            <a:r>
              <a:rPr lang="en-AU" sz="2000" b="1" dirty="0"/>
              <a:t> Pendidikan Kota Bandung"</a:t>
            </a:r>
          </a:p>
          <a:p>
            <a:pPr algn="ctr"/>
            <a:r>
              <a:rPr lang="en-AU" sz="2000" dirty="0" err="1"/>
              <a:t>Kamis</a:t>
            </a:r>
            <a:r>
              <a:rPr lang="en-AU" sz="2000" dirty="0"/>
              <a:t>, 30 </a:t>
            </a:r>
            <a:r>
              <a:rPr lang="en-AU" sz="2000" dirty="0" err="1"/>
              <a:t>Agustus</a:t>
            </a:r>
            <a:r>
              <a:rPr lang="en-AU" sz="2000" dirty="0"/>
              <a:t> 2018</a:t>
            </a:r>
            <a:br>
              <a:rPr lang="en-AU" sz="2000" dirty="0"/>
            </a:br>
            <a:r>
              <a:rPr lang="en-AU" sz="2000" dirty="0" err="1"/>
              <a:t>Bertempat</a:t>
            </a:r>
            <a:r>
              <a:rPr lang="en-AU" sz="2000" dirty="0"/>
              <a:t> di </a:t>
            </a:r>
            <a:r>
              <a:rPr lang="en-AU" sz="2000" dirty="0" err="1"/>
              <a:t>Gedung</a:t>
            </a:r>
            <a:r>
              <a:rPr lang="en-AU" sz="2000" dirty="0"/>
              <a:t> PGRI </a:t>
            </a:r>
            <a:r>
              <a:rPr lang="en-AU" sz="2000" dirty="0" err="1"/>
              <a:t>Provinsi</a:t>
            </a:r>
            <a:r>
              <a:rPr lang="en-AU" sz="2000" dirty="0"/>
              <a:t> </a:t>
            </a:r>
            <a:r>
              <a:rPr lang="en-AU" sz="2000" dirty="0" err="1"/>
              <a:t>Jawa</a:t>
            </a:r>
            <a:r>
              <a:rPr lang="en-AU" sz="2000" dirty="0"/>
              <a:t> Barat</a:t>
            </a:r>
          </a:p>
          <a:p>
            <a:endParaRPr lang="en-AU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81A680-6C3C-43DA-B970-4950108D45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6256" y="5063197"/>
            <a:ext cx="1345941" cy="134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6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1BFB5-0407-42CB-BBA3-BE37526C2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47788" algn="l"/>
              </a:tabLst>
            </a:pPr>
            <a:r>
              <a:rPr lang="en-AU"/>
              <a:t>	</a:t>
            </a:r>
            <a:r>
              <a:rPr lang="en-AU" b="1">
                <a:solidFill>
                  <a:schemeClr val="bg1"/>
                </a:solidFill>
              </a:rPr>
              <a:t>RIWAYAT HIDUP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91737-5EFA-49D3-A3E7-EE29A2B34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/>
              <a:t>Nama Lengkap </a:t>
            </a:r>
            <a:r>
              <a:rPr lang="en-AU" b="1">
                <a:solidFill>
                  <a:schemeClr val="bg1"/>
                </a:solidFill>
              </a:rPr>
              <a:t>Bambang Purwanto, S.Kom </a:t>
            </a:r>
            <a:r>
              <a:rPr lang="en-AU"/>
              <a:t>biasa dipanggil </a:t>
            </a:r>
            <a:r>
              <a:rPr lang="en-AU" b="1">
                <a:solidFill>
                  <a:schemeClr val="bg1"/>
                </a:solidFill>
              </a:rPr>
              <a:t>Ayah Salwa </a:t>
            </a:r>
            <a:r>
              <a:rPr lang="en-AU"/>
              <a:t>kalau disekolah ada juga yang memanggil </a:t>
            </a:r>
            <a:r>
              <a:rPr lang="en-AU" b="1">
                <a:solidFill>
                  <a:schemeClr val="bg1"/>
                </a:solidFill>
              </a:rPr>
              <a:t>Mr. BamS</a:t>
            </a:r>
          </a:p>
          <a:p>
            <a:r>
              <a:rPr lang="en-AU"/>
              <a:t>Lahir di Kabupaten Bandung pada hari Sabtu tanggal </a:t>
            </a:r>
            <a:r>
              <a:rPr lang="en-AU" b="1">
                <a:solidFill>
                  <a:schemeClr val="bg1"/>
                </a:solidFill>
              </a:rPr>
              <a:t>6 April 1974 </a:t>
            </a:r>
            <a:r>
              <a:rPr lang="en-AU"/>
              <a:t>bersama saudara perempuan yang lahir lebih cepat 15 menit</a:t>
            </a:r>
          </a:p>
          <a:p>
            <a:r>
              <a:rPr lang="en-AU"/>
              <a:t>Saat ini </a:t>
            </a:r>
            <a:r>
              <a:rPr lang="en-AU" b="1">
                <a:solidFill>
                  <a:schemeClr val="bg1"/>
                </a:solidFill>
              </a:rPr>
              <a:t>mengajar</a:t>
            </a:r>
            <a:r>
              <a:rPr lang="en-AU" b="1"/>
              <a:t> </a:t>
            </a:r>
            <a:r>
              <a:rPr lang="en-AU"/>
              <a:t>di SMP Taruna Bakti mata pelajaran TIK, </a:t>
            </a:r>
            <a:r>
              <a:rPr lang="en-AU" b="1">
                <a:solidFill>
                  <a:schemeClr val="bg1"/>
                </a:solidFill>
              </a:rPr>
              <a:t>pembina ekstrakurikuler KLUB LITERASI </a:t>
            </a:r>
            <a:r>
              <a:rPr lang="en-AU"/>
              <a:t>dan </a:t>
            </a:r>
            <a:r>
              <a:rPr lang="en-AU" b="1">
                <a:solidFill>
                  <a:schemeClr val="bg1"/>
                </a:solidFill>
              </a:rPr>
              <a:t>pembina Pramuka </a:t>
            </a:r>
            <a:r>
              <a:rPr lang="en-AU"/>
              <a:t>SMP Taruna Bakti.</a:t>
            </a:r>
            <a:endParaRPr lang="en-AU" b="1">
              <a:solidFill>
                <a:schemeClr val="bg1"/>
              </a:solidFill>
            </a:endParaRPr>
          </a:p>
          <a:p>
            <a:r>
              <a:rPr lang="en-AU"/>
              <a:t>Tinggal </a:t>
            </a:r>
            <a:r>
              <a:rPr lang="en-AU" b="1">
                <a:solidFill>
                  <a:schemeClr val="bg1"/>
                </a:solidFill>
              </a:rPr>
              <a:t>20 km ke arah selatan dari kota Bandung</a:t>
            </a:r>
            <a:r>
              <a:rPr lang="en-AU"/>
              <a:t>, tepatnya di Perumahan Lebakwangi Asri Desa Lebakwangi Kec Arjasari Kabupaten Bandung</a:t>
            </a:r>
          </a:p>
          <a:p>
            <a:r>
              <a:rPr lang="en-AU"/>
              <a:t>Selain mengajar juga senang </a:t>
            </a:r>
            <a:r>
              <a:rPr lang="en-AU" b="1">
                <a:solidFill>
                  <a:schemeClr val="bg1"/>
                </a:solidFill>
              </a:rPr>
              <a:t>mendongeng</a:t>
            </a:r>
            <a:r>
              <a:rPr lang="en-AU" b="1"/>
              <a:t> </a:t>
            </a:r>
            <a:r>
              <a:rPr lang="en-AU"/>
              <a:t>sejak tahun 2004 dan </a:t>
            </a:r>
            <a:r>
              <a:rPr lang="en-AU" b="1">
                <a:solidFill>
                  <a:schemeClr val="bg1"/>
                </a:solidFill>
              </a:rPr>
              <a:t>komunitas literasi GELIATSmengelola taman</a:t>
            </a:r>
            <a:r>
              <a:rPr lang="en-AU" b="1"/>
              <a:t> </a:t>
            </a:r>
            <a:r>
              <a:rPr lang="en-AU"/>
              <a:t>baca gratis sejak tahun 2011, bergabung dengan</a:t>
            </a:r>
            <a:endParaRPr lang="en-AU" b="1">
              <a:solidFill>
                <a:schemeClr val="bg1"/>
              </a:solidFill>
            </a:endParaRPr>
          </a:p>
          <a:p>
            <a:r>
              <a:rPr lang="en-AU"/>
              <a:t>Prestasi di bidang literasi : </a:t>
            </a:r>
            <a:r>
              <a:rPr lang="en-AU" b="1">
                <a:solidFill>
                  <a:schemeClr val="bg1"/>
                </a:solidFill>
              </a:rPr>
              <a:t>medali WJLRC</a:t>
            </a:r>
            <a:r>
              <a:rPr lang="en-AU"/>
              <a:t>, </a:t>
            </a:r>
            <a:r>
              <a:rPr lang="en-AU" b="1">
                <a:solidFill>
                  <a:schemeClr val="bg1"/>
                </a:solidFill>
              </a:rPr>
              <a:t>Juara 1</a:t>
            </a:r>
            <a:r>
              <a:rPr lang="en-AU"/>
              <a:t> Pengelola TBM se Kabupaten Bandung tahun 2013 dan 2014, </a:t>
            </a:r>
            <a:r>
              <a:rPr lang="en-AU" b="1">
                <a:solidFill>
                  <a:schemeClr val="bg1"/>
                </a:solidFill>
              </a:rPr>
              <a:t>Juara 2 </a:t>
            </a:r>
            <a:r>
              <a:rPr lang="en-AU"/>
              <a:t>Pengelola TBM se Jawa Barat tahun 2013, </a:t>
            </a:r>
            <a:r>
              <a:rPr lang="en-AU" b="1">
                <a:solidFill>
                  <a:schemeClr val="bg1"/>
                </a:solidFill>
              </a:rPr>
              <a:t>Juara 1</a:t>
            </a:r>
            <a:r>
              <a:rPr lang="en-AU"/>
              <a:t> Pengelola TBM se Jawa Barat tahun 2014 dan mendapatkan penghargaan </a:t>
            </a:r>
            <a:r>
              <a:rPr lang="en-AU" b="1">
                <a:solidFill>
                  <a:schemeClr val="bg1"/>
                </a:solidFill>
              </a:rPr>
              <a:t>Sabilulungan Award 2018 </a:t>
            </a:r>
            <a:r>
              <a:rPr lang="en-AU"/>
              <a:t>dari Bupati Kabupaten Bandung. </a:t>
            </a:r>
          </a:p>
        </p:txBody>
      </p:sp>
      <p:pic>
        <p:nvPicPr>
          <p:cNvPr id="2050" name="Picture 2" descr="Hasil gambar untuk ayah salwa">
            <a:extLst>
              <a:ext uri="{FF2B5EF4-FFF2-40B4-BE49-F238E27FC236}">
                <a16:creationId xmlns:a16="http://schemas.microsoft.com/office/drawing/2014/main" id="{AF86788D-400D-48C7-A27A-0A876A2EB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1" r="35268"/>
          <a:stretch/>
        </p:blipFill>
        <p:spPr bwMode="auto">
          <a:xfrm>
            <a:off x="1299411" y="284176"/>
            <a:ext cx="1253052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63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BFAC6-0527-47E8-ABD5-E212F1B3D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bg1"/>
                </a:solidFill>
              </a:rPr>
              <a:t>LITERASI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DCF7D-39E4-428F-9045-32ACA175A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955870" cy="4206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4400"/>
              <a:t>Literasi berasal dari bahasa Latin, yaitu literatus, artinya ditandai dengan huruf, melek huruf atau berpendidikan (Toharudin, 2011, hal. 1)</a:t>
            </a:r>
          </a:p>
        </p:txBody>
      </p:sp>
      <p:pic>
        <p:nvPicPr>
          <p:cNvPr id="3074" name="Picture 2" descr="Hasil gambar untuk MELEK HURUF">
            <a:extLst>
              <a:ext uri="{FF2B5EF4-FFF2-40B4-BE49-F238E27FC236}">
                <a16:creationId xmlns:a16="http://schemas.microsoft.com/office/drawing/2014/main" id="{6127D557-E831-4D96-9499-6C80E98A2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57" y="2255719"/>
            <a:ext cx="4992104" cy="332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54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C3621-ADF4-42D3-83CF-63975DAEA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LITERASI </a:t>
            </a:r>
            <a:br>
              <a:rPr lang="en-AU" b="1" dirty="0">
                <a:solidFill>
                  <a:schemeClr val="bg1"/>
                </a:solidFill>
              </a:rPr>
            </a:br>
            <a:r>
              <a:rPr lang="en-AU" b="1" dirty="0">
                <a:solidFill>
                  <a:schemeClr val="bg1"/>
                </a:solidFill>
              </a:rPr>
              <a:t>(</a:t>
            </a:r>
            <a:r>
              <a:rPr lang="en-AU" b="1" dirty="0" err="1">
                <a:solidFill>
                  <a:schemeClr val="bg1"/>
                </a:solidFill>
              </a:rPr>
              <a:t>kamus</a:t>
            </a:r>
            <a:r>
              <a:rPr lang="en-AU" b="1" dirty="0">
                <a:solidFill>
                  <a:schemeClr val="bg1"/>
                </a:solidFill>
              </a:rPr>
              <a:t> </a:t>
            </a:r>
            <a:r>
              <a:rPr lang="en-AU" b="1" dirty="0" err="1">
                <a:solidFill>
                  <a:schemeClr val="bg1"/>
                </a:solidFill>
              </a:rPr>
              <a:t>besar</a:t>
            </a:r>
            <a:r>
              <a:rPr lang="en-AU" b="1" dirty="0">
                <a:solidFill>
                  <a:schemeClr val="bg1"/>
                </a:solidFill>
              </a:rPr>
              <a:t> Bahasa </a:t>
            </a:r>
            <a:r>
              <a:rPr lang="en-AU" b="1" dirty="0" err="1">
                <a:solidFill>
                  <a:schemeClr val="bg1"/>
                </a:solidFill>
              </a:rPr>
              <a:t>indonesia</a:t>
            </a:r>
            <a:r>
              <a:rPr lang="en-AU" b="1" dirty="0">
                <a:solidFill>
                  <a:schemeClr val="bg1"/>
                </a:solidFill>
              </a:rPr>
              <a:t> )</a:t>
            </a:r>
            <a:br>
              <a:rPr lang="en-AU" b="1" dirty="0">
                <a:solidFill>
                  <a:schemeClr val="bg1"/>
                </a:solidFill>
              </a:rPr>
            </a:br>
            <a:r>
              <a:rPr lang="en-AU" b="1" dirty="0">
                <a:solidFill>
                  <a:schemeClr val="bg1"/>
                </a:solidFill>
              </a:rPr>
              <a:t>daring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28D5D-04C4-462E-82E6-0938BF97A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011680"/>
            <a:ext cx="6814646" cy="4707172"/>
          </a:xfrm>
        </p:spPr>
        <p:txBody>
          <a:bodyPr>
            <a:normAutofit lnSpcReduction="10000"/>
          </a:bodyPr>
          <a:lstStyle/>
          <a:p>
            <a:r>
              <a:rPr lang="en-AU" sz="3600" dirty="0" err="1"/>
              <a:t>Kemampuan</a:t>
            </a:r>
            <a:r>
              <a:rPr lang="en-AU" sz="3600" dirty="0"/>
              <a:t> </a:t>
            </a:r>
            <a:r>
              <a:rPr lang="en-AU" sz="3600" dirty="0" err="1"/>
              <a:t>menulis</a:t>
            </a:r>
            <a:r>
              <a:rPr lang="en-AU" sz="3600" dirty="0"/>
              <a:t> </a:t>
            </a:r>
            <a:r>
              <a:rPr lang="en-AU" sz="3600" dirty="0" err="1"/>
              <a:t>dan</a:t>
            </a:r>
            <a:r>
              <a:rPr lang="en-AU" sz="3600" dirty="0"/>
              <a:t> </a:t>
            </a:r>
            <a:r>
              <a:rPr lang="en-AU" sz="3600" dirty="0" err="1"/>
              <a:t>membaca</a:t>
            </a:r>
            <a:endParaRPr lang="en-AU" sz="3600" dirty="0"/>
          </a:p>
          <a:p>
            <a:r>
              <a:rPr lang="en-AU" sz="3600" dirty="0" err="1"/>
              <a:t>Pengetahuan</a:t>
            </a:r>
            <a:r>
              <a:rPr lang="en-AU" sz="3600" dirty="0"/>
              <a:t> </a:t>
            </a:r>
            <a:r>
              <a:rPr lang="en-AU" sz="3600" dirty="0" err="1"/>
              <a:t>atau</a:t>
            </a:r>
            <a:r>
              <a:rPr lang="en-AU" sz="3600" dirty="0"/>
              <a:t> </a:t>
            </a:r>
            <a:r>
              <a:rPr lang="en-AU" sz="3600" dirty="0" err="1"/>
              <a:t>keterampilan</a:t>
            </a:r>
            <a:r>
              <a:rPr lang="en-AU" sz="3600" dirty="0"/>
              <a:t> </a:t>
            </a:r>
            <a:r>
              <a:rPr lang="en-AU" sz="3600" dirty="0" err="1"/>
              <a:t>dalam</a:t>
            </a:r>
            <a:r>
              <a:rPr lang="en-AU" sz="3600" dirty="0"/>
              <a:t> </a:t>
            </a:r>
            <a:r>
              <a:rPr lang="en-AU" sz="3600" dirty="0" err="1"/>
              <a:t>bidang</a:t>
            </a:r>
            <a:r>
              <a:rPr lang="en-AU" sz="3600" dirty="0"/>
              <a:t> </a:t>
            </a:r>
            <a:r>
              <a:rPr lang="en-AU" sz="3600" dirty="0" err="1"/>
              <a:t>atau</a:t>
            </a:r>
            <a:r>
              <a:rPr lang="en-AU" sz="3600" dirty="0"/>
              <a:t> </a:t>
            </a:r>
            <a:r>
              <a:rPr lang="en-AU" sz="3600" dirty="0" err="1"/>
              <a:t>aktivitas</a:t>
            </a:r>
            <a:r>
              <a:rPr lang="en-AU" sz="3600" dirty="0"/>
              <a:t> </a:t>
            </a:r>
            <a:r>
              <a:rPr lang="en-AU" sz="3600" dirty="0" err="1"/>
              <a:t>tertentu</a:t>
            </a:r>
            <a:r>
              <a:rPr lang="en-AU" sz="3600" dirty="0"/>
              <a:t>:</a:t>
            </a:r>
            <a:r>
              <a:rPr lang="en-AU" sz="3600" i="1" dirty="0"/>
              <a:t> -- </a:t>
            </a:r>
            <a:r>
              <a:rPr lang="en-AU" sz="3600" i="1" dirty="0" err="1"/>
              <a:t>komputer</a:t>
            </a:r>
            <a:endParaRPr lang="en-AU" sz="3600" dirty="0"/>
          </a:p>
          <a:p>
            <a:r>
              <a:rPr lang="en-AU" sz="3600" dirty="0" err="1"/>
              <a:t>Kemampuan</a:t>
            </a:r>
            <a:r>
              <a:rPr lang="en-AU" sz="3600" dirty="0"/>
              <a:t> </a:t>
            </a:r>
            <a:r>
              <a:rPr lang="en-AU" sz="3600" dirty="0" err="1"/>
              <a:t>individu</a:t>
            </a:r>
            <a:r>
              <a:rPr lang="en-AU" sz="3600" dirty="0"/>
              <a:t> </a:t>
            </a:r>
            <a:r>
              <a:rPr lang="en-AU" sz="3600" dirty="0" err="1"/>
              <a:t>dalam</a:t>
            </a:r>
            <a:r>
              <a:rPr lang="en-AU" sz="3600" dirty="0"/>
              <a:t> </a:t>
            </a:r>
            <a:r>
              <a:rPr lang="en-AU" sz="3600" dirty="0" err="1"/>
              <a:t>mengolah</a:t>
            </a:r>
            <a:r>
              <a:rPr lang="en-AU" sz="3600" dirty="0"/>
              <a:t> </a:t>
            </a:r>
            <a:r>
              <a:rPr lang="en-AU" sz="3600" dirty="0" err="1"/>
              <a:t>informasi</a:t>
            </a:r>
            <a:r>
              <a:rPr lang="en-AU" sz="3600" dirty="0"/>
              <a:t> </a:t>
            </a:r>
            <a:r>
              <a:rPr lang="en-AU" sz="3600" dirty="0" err="1"/>
              <a:t>dan</a:t>
            </a:r>
            <a:r>
              <a:rPr lang="en-AU" sz="3600" dirty="0"/>
              <a:t> </a:t>
            </a:r>
            <a:r>
              <a:rPr lang="en-AU" sz="3600" dirty="0" err="1"/>
              <a:t>pengetahuan</a:t>
            </a:r>
            <a:r>
              <a:rPr lang="en-AU" sz="3600" dirty="0"/>
              <a:t> </a:t>
            </a:r>
            <a:r>
              <a:rPr lang="en-AU" sz="3600" dirty="0" err="1"/>
              <a:t>untuk</a:t>
            </a:r>
            <a:r>
              <a:rPr lang="en-AU" sz="3600" dirty="0"/>
              <a:t> </a:t>
            </a:r>
            <a:r>
              <a:rPr lang="en-AU" sz="3600" dirty="0" err="1"/>
              <a:t>kecakapan</a:t>
            </a:r>
            <a:r>
              <a:rPr lang="en-AU" sz="3600" dirty="0"/>
              <a:t> </a:t>
            </a:r>
            <a:r>
              <a:rPr lang="en-AU" sz="3600" dirty="0" err="1"/>
              <a:t>hidup</a:t>
            </a:r>
            <a:endParaRPr lang="en-AU" sz="3600" dirty="0"/>
          </a:p>
          <a:p>
            <a:endParaRPr lang="en-AU" sz="3600" dirty="0"/>
          </a:p>
        </p:txBody>
      </p:sp>
      <p:pic>
        <p:nvPicPr>
          <p:cNvPr id="1026" name="Picture 2" descr="Hasil gambar untuk keterampilan">
            <a:extLst>
              <a:ext uri="{FF2B5EF4-FFF2-40B4-BE49-F238E27FC236}">
                <a16:creationId xmlns:a16="http://schemas.microsoft.com/office/drawing/2014/main" id="{1FC9EEA8-6AC1-4264-A874-CCBC36BC3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566" y="3420048"/>
            <a:ext cx="2190155" cy="17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sil gambar untuk mengolah informasi">
            <a:extLst>
              <a:ext uri="{FF2B5EF4-FFF2-40B4-BE49-F238E27FC236}">
                <a16:creationId xmlns:a16="http://schemas.microsoft.com/office/drawing/2014/main" id="{BF79E074-B41A-4A70-AD7A-A7F54A3CE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721" y="4227413"/>
            <a:ext cx="1838325" cy="223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sil gambar untuk membaca dan menulis">
            <a:extLst>
              <a:ext uri="{FF2B5EF4-FFF2-40B4-BE49-F238E27FC236}">
                <a16:creationId xmlns:a16="http://schemas.microsoft.com/office/drawing/2014/main" id="{7A6F68B7-83C5-46BA-B999-25F273DF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721" y="2322413"/>
            <a:ext cx="18383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194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840</TotalTime>
  <Words>234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Corbel</vt:lpstr>
      <vt:lpstr>Wingdings</vt:lpstr>
      <vt:lpstr>Banded</vt:lpstr>
      <vt:lpstr>Pendidikan literasi  untuk anak usia dini</vt:lpstr>
      <vt:lpstr> RIWAYAT HIDUP </vt:lpstr>
      <vt:lpstr>LITERASI ?</vt:lpstr>
      <vt:lpstr>LITERASI  (kamus besar Bahasa indonesia ) daring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bambang</dc:creator>
  <cp:lastModifiedBy>didi</cp:lastModifiedBy>
  <cp:revision>31</cp:revision>
  <cp:lastPrinted>2018-08-29T10:26:50Z</cp:lastPrinted>
  <dcterms:created xsi:type="dcterms:W3CDTF">2018-08-28T03:32:28Z</dcterms:created>
  <dcterms:modified xsi:type="dcterms:W3CDTF">2018-08-30T01:55:44Z</dcterms:modified>
</cp:coreProperties>
</file>